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19"/>
  </p:notesMasterIdLst>
  <p:sldIdLst>
    <p:sldId id="256" r:id="rId2"/>
    <p:sldId id="281" r:id="rId3"/>
    <p:sldId id="257" r:id="rId4"/>
    <p:sldId id="258" r:id="rId5"/>
    <p:sldId id="282" r:id="rId6"/>
    <p:sldId id="261" r:id="rId7"/>
    <p:sldId id="262" r:id="rId8"/>
    <p:sldId id="263" r:id="rId9"/>
    <p:sldId id="264" r:id="rId10"/>
    <p:sldId id="265" r:id="rId11"/>
    <p:sldId id="269" r:id="rId12"/>
    <p:sldId id="273" r:id="rId13"/>
    <p:sldId id="274" r:id="rId14"/>
    <p:sldId id="284" r:id="rId15"/>
    <p:sldId id="283" r:id="rId16"/>
    <p:sldId id="285" r:id="rId17"/>
    <p:sldId id="280" r:id="rId18"/>
  </p:sldIdLst>
  <p:sldSz cx="9144000" cy="6858000" type="screen4x3"/>
  <p:notesSz cx="7099300" cy="10234613"/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1pPr>
    <a:lvl2pPr marL="4572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2pPr>
    <a:lvl3pPr marL="9144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3pPr>
    <a:lvl4pPr marL="1371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4pPr>
    <a:lvl5pPr marL="18288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5D3F3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AC4168-4D2A-4022-982F-0E1A9373ED42}" v="1" dt="2021-09-17T08:59:51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8923" autoAdjust="0"/>
  </p:normalViewPr>
  <p:slideViewPr>
    <p:cSldViewPr>
      <p:cViewPr varScale="1">
        <p:scale>
          <a:sx n="100" d="100"/>
          <a:sy n="100" d="100"/>
        </p:scale>
        <p:origin x="1512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9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Hausmann-Koschutnig" userId="e651fa7a-6eb7-4c18-b141-18d39f7e5331" providerId="ADAL" clId="{CFAC4168-4D2A-4022-982F-0E1A9373ED42}"/>
    <pc:docChg chg="modSld">
      <pc:chgData name="Andreas Hausmann-Koschutnig" userId="e651fa7a-6eb7-4c18-b141-18d39f7e5331" providerId="ADAL" clId="{CFAC4168-4D2A-4022-982F-0E1A9373ED42}" dt="2021-09-17T08:59:51.662" v="0" actId="1076"/>
      <pc:docMkLst>
        <pc:docMk/>
      </pc:docMkLst>
      <pc:sldChg chg="modSp">
        <pc:chgData name="Andreas Hausmann-Koschutnig" userId="e651fa7a-6eb7-4c18-b141-18d39f7e5331" providerId="ADAL" clId="{CFAC4168-4D2A-4022-982F-0E1A9373ED42}" dt="2021-09-17T08:59:51.662" v="0" actId="1076"/>
        <pc:sldMkLst>
          <pc:docMk/>
          <pc:sldMk cId="0" sldId="281"/>
        </pc:sldMkLst>
        <pc:spChg chg="mod">
          <ac:chgData name="Andreas Hausmann-Koschutnig" userId="e651fa7a-6eb7-4c18-b141-18d39f7e5331" providerId="ADAL" clId="{CFAC4168-4D2A-4022-982F-0E1A9373ED42}" dt="2021-09-17T08:59:51.662" v="0" actId="1076"/>
          <ac:spMkLst>
            <pc:docMk/>
            <pc:sldMk cId="0" sldId="281"/>
            <ac:spMk id="2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defTabSz="487363">
              <a:lnSpc>
                <a:spcPct val="100000"/>
              </a:lnSpc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 sz="13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4987" cy="5095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algn="r" defTabSz="487363">
              <a:lnSpc>
                <a:spcPct val="100000"/>
              </a:lnSpc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 sz="13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3337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603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4988" cy="5095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defTabSz="487363">
              <a:lnSpc>
                <a:spcPct val="100000"/>
              </a:lnSpc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 sz="13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algn="r" defTabSz="487363">
              <a:lnSpc>
                <a:spcPct val="100000"/>
              </a:lnSpc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 sz="13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FF41F269-8905-4C3F-89F6-BA8382C6D69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422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74DA9BFB-DB74-442C-B5C9-81E5220ABF58}" type="slidenum">
              <a:rPr lang="en-GB" smtClean="0">
                <a:solidFill>
                  <a:srgbClr val="000000"/>
                </a:solidFill>
              </a:rPr>
              <a:pPr eaLnBrk="1" hangingPunct="1"/>
              <a:t>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AC6EE952-C75F-4D01-A77A-DD68ADD20684}" type="slidenum">
              <a:rPr lang="en-GB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C50E9EA7-56F4-44BB-A972-F85F0BBDF59E}" type="slidenum">
              <a:rPr lang="en-GB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657788B0-9C12-467D-8DA8-28DD36CE60AF}" type="slidenum">
              <a:rPr lang="en-GB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E6143030-D96A-405E-B828-5313D592E863}" type="slidenum">
              <a:rPr lang="en-GB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FF41F269-8905-4C3F-89F6-BA8382C6D694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888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F41F269-8905-4C3F-89F6-BA8382C6D69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23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BBE3C730-CF69-4BFF-8A8E-CB5A26F20FF6}" type="slidenum">
              <a:rPr lang="en-GB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r>
              <a:rPr lang="de-DE" dirty="0"/>
              <a:t>Verschiebe</a:t>
            </a:r>
            <a:r>
              <a:rPr lang="de-DE" baseline="0" dirty="0"/>
              <a:t> die Textfelder!</a:t>
            </a:r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D3BF88FF-B3C2-4571-AB5A-CD98B888AA8E}" type="slidenum">
              <a:rPr lang="en-GB" smtClean="0">
                <a:solidFill>
                  <a:srgbClr val="000000"/>
                </a:solidFill>
              </a:rPr>
              <a:pPr eaLnBrk="1" hangingPunct="1"/>
              <a:t>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5E238B88-D507-4F30-AFFF-46D26BEF11B7}" type="slidenum">
              <a:rPr lang="en-GB" smtClean="0">
                <a:solidFill>
                  <a:srgbClr val="000000"/>
                </a:solidFill>
              </a:rPr>
              <a:pPr eaLnBrk="1" hangingPunct="1"/>
              <a:t>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2975E526-A72E-4EBF-B2FD-BA45DDDCA363}" type="slidenum">
              <a:rPr lang="en-GB" smtClean="0">
                <a:solidFill>
                  <a:srgbClr val="000000"/>
                </a:solidFill>
              </a:rPr>
              <a:pPr eaLnBrk="1" hangingPunct="1"/>
              <a:t>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Ziehe die Linien,</a:t>
            </a:r>
            <a:r>
              <a:rPr lang="de-AT" baseline="0" dirty="0"/>
              <a:t> die von der Legende weggehen zu den entsprechenden Anschlüssen!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F41F269-8905-4C3F-89F6-BA8382C6D69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560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52B169E0-F31E-431A-8ABB-BBFBD73C80B0}" type="slidenum">
              <a:rPr lang="en-GB" smtClean="0">
                <a:solidFill>
                  <a:srgbClr val="000000"/>
                </a:solidFill>
              </a:rPr>
              <a:pPr eaLnBrk="1" hangingPunct="1"/>
              <a:t>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D8BC10CE-FDB2-40E3-B0DA-4AE86D9F2B02}" type="slidenum">
              <a:rPr lang="en-GB" smtClean="0">
                <a:solidFill>
                  <a:srgbClr val="000000"/>
                </a:solidFill>
              </a:rPr>
              <a:pPr eaLnBrk="1" hangingPunct="1"/>
              <a:t>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45D27ED3-E4E7-490D-946A-10C9997D2F22}" type="slidenum">
              <a:rPr lang="en-GB" smtClean="0">
                <a:solidFill>
                  <a:srgbClr val="000000"/>
                </a:solidFill>
              </a:rPr>
              <a:pPr eaLnBrk="1" hangingPunct="1"/>
              <a:t>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D57B5162-71B6-4944-B06B-BAE7A775AC77}" type="slidenum">
              <a:rPr lang="en-GB" smtClean="0">
                <a:solidFill>
                  <a:srgbClr val="000000"/>
                </a:solidFill>
              </a:rPr>
              <a:pPr eaLnBrk="1" hangingPunct="1"/>
              <a:t>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D2E7-04A8-45B8-839C-01E0A567F74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8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95DC-3A1B-45A8-8F70-B785161F048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31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830BC-4B58-4BB8-9CA7-1A1B95129AF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2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4ABA-0CC5-4F1F-8C9F-3B82BA18C7D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5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94DFE-D9FC-482D-B7C2-AC8FFE420D8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6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DC634-71E2-4CDA-A123-7FC27DFBABE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9F2DA-DB7C-48AA-8AEC-D9EE42DEC12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24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DDE59-8F69-4F1B-9039-385601E26C1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56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F30ED-8B14-4BA5-B602-3CDA88CAEA8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1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3E1F0-F312-4E93-812F-D84B11BF879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21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BD166-D6FE-415E-B495-5087B64E8BD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83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latin typeface="Calibr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E20B-4CA7-43F5-8381-EB63FF60BA2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7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DC6BCFA-3846-48EE-96C6-8DF745FB680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9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26684" y="692696"/>
            <a:ext cx="7772400" cy="1557263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9600" dirty="0"/>
              <a:t>Hardware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2636912"/>
            <a:ext cx="7848872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AT" sz="2400" dirty="0">
                <a:solidFill>
                  <a:schemeClr val="accent1">
                    <a:lumMod val="75000"/>
                  </a:schemeClr>
                </a:solidFill>
              </a:rPr>
              <a:t>Ordne die Begriffe den Bildern zu!</a:t>
            </a:r>
          </a:p>
          <a:p>
            <a:pPr marL="342900" indent="-342900">
              <a:buFont typeface="Arial" pitchFamily="34" charset="0"/>
              <a:buChar char="•"/>
            </a:pPr>
            <a:endParaRPr lang="de-AT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AT" sz="2400" dirty="0">
                <a:solidFill>
                  <a:schemeClr val="accent1">
                    <a:lumMod val="75000"/>
                  </a:schemeClr>
                </a:solidFill>
              </a:rPr>
              <a:t>Verschiebe die Textfelder an die richtigen Stellen!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C:\Users\user\Dropbox\Easy4me\_FTP_Easy4Me_Neu\workfiles\images\festplat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4896" y="2205038"/>
            <a:ext cx="5949950" cy="3806825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470025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dirty="0">
                <a:latin typeface="Calibri" pitchFamily="34" charset="0"/>
              </a:rPr>
              <a:t>Festplatte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C1C90299-1D26-483C-ABF1-ACE7760FC04B}" type="slidenum">
              <a:rPr lang="en-GB">
                <a:solidFill>
                  <a:srgbClr val="000000"/>
                </a:solidFill>
              </a:rPr>
              <a:pPr eaLnBrk="1" hangingPunct="1"/>
              <a:t>10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Legende mit Linie 1 (ohne Rahmen) 1"/>
          <p:cNvSpPr/>
          <p:nvPr/>
        </p:nvSpPr>
        <p:spPr>
          <a:xfrm>
            <a:off x="5796136" y="1196977"/>
            <a:ext cx="2861469" cy="692150"/>
          </a:xfrm>
          <a:prstGeom prst="callout1">
            <a:avLst>
              <a:gd name="adj1" fmla="val 91469"/>
              <a:gd name="adj2" fmla="val 95846"/>
              <a:gd name="adj3" fmla="val 134127"/>
              <a:gd name="adj4" fmla="val 51921"/>
            </a:avLst>
          </a:prstGeom>
          <a:noFill/>
          <a:ln w="12700">
            <a:solidFill>
              <a:schemeClr val="tx2">
                <a:lumMod val="75000"/>
                <a:alpha val="98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Metallscheiben mit </a:t>
            </a:r>
            <a:b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magnetischer Beschichtung</a:t>
            </a:r>
          </a:p>
        </p:txBody>
      </p:sp>
      <p:sp>
        <p:nvSpPr>
          <p:cNvPr id="8" name="Legende mit Linie 1 (ohne Rahmen) 7"/>
          <p:cNvSpPr/>
          <p:nvPr/>
        </p:nvSpPr>
        <p:spPr>
          <a:xfrm flipH="1">
            <a:off x="7624846" y="2187201"/>
            <a:ext cx="1224136" cy="404118"/>
          </a:xfrm>
          <a:prstGeom prst="callout1">
            <a:avLst>
              <a:gd name="adj1" fmla="val 72005"/>
              <a:gd name="adj2" fmla="val 84601"/>
              <a:gd name="adj3" fmla="val 202298"/>
              <a:gd name="adj4" fmla="val 88477"/>
            </a:avLst>
          </a:prstGeom>
          <a:noFill/>
          <a:ln w="127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Lesekopf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95388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dirty="0">
                <a:latin typeface="Calibri" pitchFamily="34" charset="0"/>
              </a:rPr>
              <a:t>Externe</a:t>
            </a:r>
            <a:r>
              <a:rPr lang="en-GB" dirty="0">
                <a:latin typeface="Calibri" pitchFamily="34" charset="0"/>
              </a:rPr>
              <a:t> Speichermedien</a:t>
            </a:r>
          </a:p>
        </p:txBody>
      </p:sp>
      <p:sp>
        <p:nvSpPr>
          <p:cNvPr id="1638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809793AD-85F0-4244-A5C9-62FCA147FD87}" type="slidenum">
              <a:rPr lang="en-GB">
                <a:solidFill>
                  <a:srgbClr val="000000"/>
                </a:solidFill>
              </a:rPr>
              <a:pPr eaLnBrk="1" hangingPunct="1"/>
              <a:t>11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3435885" y="6139994"/>
            <a:ext cx="1800225" cy="311150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eaLnBrk="1" hangingPunct="1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de-AT" dirty="0"/>
              <a:t>USB-Speicherstick</a:t>
            </a:r>
          </a:p>
        </p:txBody>
      </p:sp>
      <p:pic>
        <p:nvPicPr>
          <p:cNvPr id="14344" name="Picture 8" descr="C:\Users\user\Dropbox\Easy4me\_FTP_Easy4Me_Neu\workfiles\images\usbstick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96032">
            <a:off x="6188075" y="4065588"/>
            <a:ext cx="2536825" cy="1035050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390" name="Gruppieren 4"/>
          <p:cNvGrpSpPr>
            <a:grpSpLocks/>
          </p:cNvGrpSpPr>
          <p:nvPr/>
        </p:nvGrpSpPr>
        <p:grpSpPr bwMode="auto">
          <a:xfrm>
            <a:off x="6061075" y="1766888"/>
            <a:ext cx="1670050" cy="1165225"/>
            <a:chOff x="5232933" y="1681892"/>
            <a:chExt cx="1670418" cy="1164751"/>
          </a:xfrm>
        </p:grpSpPr>
        <p:pic>
          <p:nvPicPr>
            <p:cNvPr id="14346" name="Picture 10" descr="C:\Users\user\Desktop\sd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814190">
              <a:off x="6088785" y="1681892"/>
              <a:ext cx="814566" cy="1080647"/>
            </a:xfrm>
            <a:prstGeom prst="rect">
              <a:avLst/>
            </a:prstGeom>
            <a:noFill/>
            <a:effectLst>
              <a:outerShdw blurRad="292100" dist="317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5" name="Picture 9" descr="C:\Users\user\Desktop\sd1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933" y="1765995"/>
              <a:ext cx="828858" cy="1080648"/>
            </a:xfrm>
            <a:prstGeom prst="rect">
              <a:avLst/>
            </a:prstGeom>
            <a:noFill/>
            <a:effectLst>
              <a:outerShdw blurRad="292100" dist="317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49" name="Picture 13" descr="C:\Users\user\Desktop\usb-festplat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638003">
            <a:off x="431800" y="2098675"/>
            <a:ext cx="4910138" cy="3289300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435885" y="5349640"/>
            <a:ext cx="1800225" cy="309562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eaLnBrk="1" hangingPunct="1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de-AT" dirty="0"/>
              <a:t>SD Speicherkarten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435885" y="5722611"/>
            <a:ext cx="2428875" cy="309562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400" dirty="0">
                <a:solidFill>
                  <a:schemeClr val="tx2">
                    <a:lumMod val="75000"/>
                  </a:schemeClr>
                </a:solidFill>
              </a:rPr>
              <a:t>Externe Festplatte 2,5 Zoll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Drucker</a:t>
            </a:r>
          </a:p>
        </p:txBody>
      </p:sp>
      <p:sp>
        <p:nvSpPr>
          <p:cNvPr id="20483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E8F3C7A9-C9C0-489E-95A6-4B5538E503D5}" type="slidenum">
              <a:rPr lang="en-GB">
                <a:solidFill>
                  <a:srgbClr val="000000"/>
                </a:solidFill>
              </a:rPr>
              <a:pPr eaLnBrk="1" hangingPunct="1"/>
              <a:t>12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1530430" y="6002635"/>
            <a:ext cx="2001167" cy="309958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2060"/>
                </a:solidFill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de-AT" dirty="0"/>
              <a:t>Nadeldrucker</a:t>
            </a:r>
            <a:r>
              <a:rPr lang="en-GB" dirty="0"/>
              <a:t> (</a:t>
            </a:r>
            <a:r>
              <a:rPr lang="de-AT" dirty="0"/>
              <a:t>veraltet</a:t>
            </a:r>
            <a:r>
              <a:rPr lang="en-GB" dirty="0"/>
              <a:t>)</a:t>
            </a:r>
            <a:r>
              <a:rPr lang="ar-SA" dirty="0"/>
              <a:t>‏</a:t>
            </a:r>
            <a:endParaRPr lang="en-GB" dirty="0"/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3707904" y="5995987"/>
            <a:ext cx="2637558" cy="309958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2060"/>
                </a:solidFill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en-GB" dirty="0"/>
              <a:t>Plotter </a:t>
            </a:r>
            <a:r>
              <a:rPr lang="de-AT" dirty="0"/>
              <a:t>sind Großformatdrucker</a:t>
            </a:r>
          </a:p>
        </p:txBody>
      </p:sp>
      <p:pic>
        <p:nvPicPr>
          <p:cNvPr id="18444" name="Picture 12" descr="C:\Users\user\Dropbox\Easy4me\_FTP_Easy4Me_Neu\workfiles\images\nadeldruck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3886200"/>
            <a:ext cx="2724150" cy="2049463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7" name="Picture 15" descr="C:\Users\user\Dropbox\Easy4me\_FTP_Easy4Me_Neu\x_images\Plotterch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6323" y="3140968"/>
            <a:ext cx="3951288" cy="2403475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7608">
            <a:off x="684268" y="975724"/>
            <a:ext cx="3043202" cy="26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26653" y="5987246"/>
            <a:ext cx="1225313" cy="340735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AT" sz="1400" dirty="0">
                <a:solidFill>
                  <a:srgbClr val="002060"/>
                </a:solidFill>
              </a:rPr>
              <a:t>Laserdrucker</a:t>
            </a:r>
            <a:r>
              <a:rPr lang="ar-SA" sz="1600" dirty="0">
                <a:solidFill>
                  <a:srgbClr val="002060"/>
                </a:solidFill>
              </a:rPr>
              <a:t>‏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6496142" y="6002547"/>
            <a:ext cx="1706919" cy="309851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2060"/>
                </a:solidFill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en-GB" dirty="0" err="1"/>
              <a:t>Tintenstrahldrucker</a:t>
            </a:r>
            <a:endParaRPr lang="en-GB" dirty="0"/>
          </a:p>
        </p:txBody>
      </p:sp>
      <p:pic>
        <p:nvPicPr>
          <p:cNvPr id="17" name="Picture 17" descr="C:\Users\user\Desktop\images\tintendrucker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6130" y="899666"/>
            <a:ext cx="2740025" cy="2135188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5126130" y="851249"/>
            <a:ext cx="134940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13"/>
          <p:cNvSpPr/>
          <p:nvPr/>
        </p:nvSpPr>
        <p:spPr>
          <a:xfrm>
            <a:off x="6821967" y="491556"/>
            <a:ext cx="134940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79296" cy="1371600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latin typeface="Calibri" pitchFamily="34" charset="0"/>
              </a:rPr>
              <a:t>Scanner</a:t>
            </a:r>
          </a:p>
        </p:txBody>
      </p:sp>
      <p:sp>
        <p:nvSpPr>
          <p:cNvPr id="2150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7A205EDA-5B88-463C-92AF-334D50FF885B}" type="slidenum">
              <a:rPr lang="en-GB">
                <a:solidFill>
                  <a:srgbClr val="000000"/>
                </a:solidFill>
              </a:rPr>
              <a:pPr eaLnBrk="1" hangingPunct="1"/>
              <a:t>13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9464" name="Picture 8" descr="C:\Users\user\Dropbox\Easy4me\_FTP_Easy4Me_Neu\workfiles\images\scann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1569353"/>
            <a:ext cx="4752527" cy="4054190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ropbox\Easy4me\_FTP_Easy4Me_Neu\workfiles\images\barcodescann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1426" y="2564904"/>
            <a:ext cx="2106222" cy="2358969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021018" y="5949280"/>
            <a:ext cx="2781300" cy="556179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  <a:alpha val="98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Scanner</a:t>
            </a:r>
            <a:b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digitalisieren Dokumente und Bilder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021018" y="5223521"/>
            <a:ext cx="1901474" cy="556179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  <a:alpha val="98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Barcodescanner </a:t>
            </a:r>
            <a:br>
              <a:rPr lang="de-AT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für das Lesen von Barcodes</a:t>
            </a:r>
            <a:endParaRPr lang="de-AT" sz="1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5124" name="Picture 4" descr="C:\Users\user\AppData\Local\Microsoft\Windows\Temporary Internet Files\Content.IE5\H38FLDV1\MP900400547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912244">
            <a:off x="6050581" y="4148731"/>
            <a:ext cx="728722" cy="485617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67544"/>
          </a:xfrm>
        </p:spPr>
        <p:txBody>
          <a:bodyPr/>
          <a:lstStyle/>
          <a:p>
            <a:r>
              <a:rPr lang="de-AT" dirty="0"/>
              <a:t>Speichergrößen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413343"/>
              </p:ext>
            </p:extLst>
          </p:nvPr>
        </p:nvGraphicFramePr>
        <p:xfrm>
          <a:off x="457200" y="2132856"/>
          <a:ext cx="8291264" cy="2880320"/>
        </p:xfrm>
        <a:graphic>
          <a:graphicData uri="http://schemas.openxmlformats.org/drawingml/2006/table">
            <a:tbl>
              <a:tblPr bandRow="1">
                <a:effectLst>
                  <a:outerShdw blurRad="330200" dist="165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72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2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7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de-AT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Speichergröße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Wieviel</a:t>
                      </a:r>
                      <a:r>
                        <a:rPr lang="de-AT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zur nächstkleineren Einheit</a:t>
                      </a:r>
                      <a:endParaRPr lang="de-AT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Ca. =2</a:t>
                      </a:r>
                      <a:r>
                        <a:rPr lang="en-GB" sz="1800" baseline="30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? </a:t>
                      </a:r>
                      <a:r>
                        <a:rPr lang="en-GB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Ca</a:t>
                      </a:r>
                      <a:r>
                        <a:rPr lang="en-GB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? </a:t>
                      </a:r>
                      <a:r>
                        <a:rPr lang="en-GB" sz="20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Zeichen</a:t>
                      </a:r>
                      <a:endParaRPr lang="en-GB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de-AT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1 </a:t>
                      </a:r>
                      <a:r>
                        <a:rPr lang="de-AT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KB</a:t>
                      </a:r>
                      <a:r>
                        <a:rPr lang="de-AT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(Kilobyte)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AT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de-AT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1 </a:t>
                      </a:r>
                      <a:r>
                        <a:rPr lang="de-AT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MB</a:t>
                      </a:r>
                      <a:r>
                        <a:rPr lang="de-AT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(Megabyte)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AT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en-GB" sz="2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GB</a:t>
                      </a:r>
                      <a:r>
                        <a:rPr lang="en-GB" sz="20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(Gigabyte</a:t>
                      </a:r>
                      <a:r>
                        <a:rPr lang="de-AT" sz="20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GB" sz="20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AT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de-AT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1 </a:t>
                      </a:r>
                      <a:r>
                        <a:rPr lang="de-AT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TB</a:t>
                      </a:r>
                      <a:r>
                        <a:rPr lang="de-AT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(Terabyte)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AT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11560" y="148478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1500"/>
              </a:spcBef>
            </a:pPr>
            <a:r>
              <a:rPr lang="de-AT" dirty="0">
                <a:solidFill>
                  <a:schemeClr val="tx2">
                    <a:lumMod val="75000"/>
                  </a:schemeClr>
                </a:solidFill>
              </a:rPr>
              <a:t>Die kleinste Speichereinheit ist 1 </a:t>
            </a:r>
            <a:r>
              <a:rPr lang="de-AT" b="1" dirty="0">
                <a:solidFill>
                  <a:srgbClr val="FF3300"/>
                </a:solidFill>
              </a:rPr>
              <a:t>Bit</a:t>
            </a:r>
            <a:r>
              <a:rPr lang="de-AT" dirty="0">
                <a:solidFill>
                  <a:srgbClr val="000000"/>
                </a:solidFill>
              </a:rPr>
              <a:t>.      </a:t>
            </a:r>
            <a:r>
              <a:rPr lang="de-AT" b="1" dirty="0">
                <a:solidFill>
                  <a:schemeClr val="tx2">
                    <a:lumMod val="75000"/>
                  </a:schemeClr>
                </a:solidFill>
              </a:rPr>
              <a:t>8</a:t>
            </a:r>
            <a:r>
              <a:rPr lang="de-AT" dirty="0">
                <a:solidFill>
                  <a:schemeClr val="tx2">
                    <a:lumMod val="75000"/>
                  </a:schemeClr>
                </a:solidFill>
              </a:rPr>
              <a:t> Bit ergeben 1 </a:t>
            </a:r>
            <a:r>
              <a:rPr lang="de-AT" b="1" dirty="0">
                <a:solidFill>
                  <a:srgbClr val="FF3300"/>
                </a:solidFill>
              </a:rPr>
              <a:t>Byte</a:t>
            </a:r>
            <a:r>
              <a:rPr lang="de-AT" dirty="0">
                <a:solidFill>
                  <a:srgbClr val="000000"/>
                </a:solidFill>
              </a:rPr>
              <a:t> </a:t>
            </a:r>
            <a:r>
              <a:rPr lang="de-AT" dirty="0">
                <a:solidFill>
                  <a:schemeClr val="tx2">
                    <a:lumMod val="75000"/>
                  </a:schemeClr>
                </a:solidFill>
              </a:rPr>
              <a:t>(= 1 Zeichen)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2795174" y="2780928"/>
            <a:ext cx="1323074" cy="33033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r>
              <a:rPr lang="de-AT" dirty="0">
                <a:solidFill>
                  <a:schemeClr val="tx1"/>
                </a:solidFill>
              </a:rPr>
              <a:t>=1024 Byte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788024" y="2799230"/>
            <a:ext cx="972310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=2</a:t>
            </a:r>
            <a:r>
              <a:rPr lang="en-GB" baseline="30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10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Byte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434997" y="2771246"/>
            <a:ext cx="1371926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1024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Zeichen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784795" y="3429000"/>
            <a:ext cx="1371926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1024 Kilobyte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824230" y="3383130"/>
            <a:ext cx="936104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=2</a:t>
            </a:r>
            <a:r>
              <a:rPr lang="en-GB" baseline="30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20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Byte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216667" y="3334357"/>
            <a:ext cx="1808585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Ca. 1 Mill.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Zeichen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268905" y="3998915"/>
            <a:ext cx="1808585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Ca. 1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Mrd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.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Zeichen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306705" y="4535858"/>
            <a:ext cx="1808585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Ca. 1 Bill.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Zeichen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723688" y="3957687"/>
            <a:ext cx="1550060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1024 </a:t>
            </a:r>
            <a:r>
              <a:rPr lang="de-AT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Megabyte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695728" y="4543836"/>
            <a:ext cx="1550060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1024 </a:t>
            </a:r>
            <a:r>
              <a:rPr lang="de-AT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Gigabyte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788024" y="3984512"/>
            <a:ext cx="972310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=2</a:t>
            </a:r>
            <a:r>
              <a:rPr lang="en-GB" baseline="30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30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Byte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788024" y="4580566"/>
            <a:ext cx="972310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=2</a:t>
            </a:r>
            <a:r>
              <a:rPr lang="en-GB" baseline="30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40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Byte</a:t>
            </a:r>
          </a:p>
        </p:txBody>
      </p:sp>
    </p:spTree>
    <p:extLst>
      <p:ext uri="{BB962C8B-B14F-4D97-AF65-F5344CB8AC3E}">
        <p14:creationId xmlns:p14="http://schemas.microsoft.com/office/powerpoint/2010/main" val="30945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AT" sz="4800" dirty="0"/>
              <a:t>Welche Speichergröße passt</a:t>
            </a:r>
            <a:r>
              <a:rPr lang="en-GB" sz="4800" dirty="0"/>
              <a:t>?</a:t>
            </a:r>
            <a:endParaRPr lang="de-AT" sz="480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438146"/>
              </p:ext>
            </p:extLst>
          </p:nvPr>
        </p:nvGraphicFramePr>
        <p:xfrm>
          <a:off x="899592" y="1900908"/>
          <a:ext cx="7704856" cy="2968252"/>
        </p:xfrm>
        <a:graphic>
          <a:graphicData uri="http://schemas.openxmlformats.org/drawingml/2006/table">
            <a:tbl>
              <a:tblPr bandRow="1">
                <a:effectLst>
                  <a:outerShdw blurRad="469900" dist="2159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428"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CD</a:t>
                      </a:r>
                      <a:endParaRPr lang="de-AT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428"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DVD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698"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Festplatte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698"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USB-Sticks,</a:t>
                      </a:r>
                      <a:r>
                        <a:rPr lang="de-AT" sz="2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Speicherkarten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hteck 3"/>
          <p:cNvSpPr/>
          <p:nvPr/>
        </p:nvSpPr>
        <p:spPr>
          <a:xfrm>
            <a:off x="4067944" y="2030695"/>
            <a:ext cx="125547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Ca. 700 MB</a:t>
            </a:r>
          </a:p>
        </p:txBody>
      </p:sp>
      <p:sp>
        <p:nvSpPr>
          <p:cNvPr id="5" name="Rechteck 4"/>
          <p:cNvSpPr/>
          <p:nvPr/>
        </p:nvSpPr>
        <p:spPr>
          <a:xfrm>
            <a:off x="4120437" y="2537091"/>
            <a:ext cx="1263166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Bis ca. 8 GB</a:t>
            </a:r>
          </a:p>
        </p:txBody>
      </p:sp>
      <p:sp>
        <p:nvSpPr>
          <p:cNvPr id="6" name="Rechteck 5"/>
          <p:cNvSpPr/>
          <p:nvPr/>
        </p:nvSpPr>
        <p:spPr>
          <a:xfrm>
            <a:off x="3707904" y="3254016"/>
            <a:ext cx="383900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Einige 100 GB bis mehrere TB </a:t>
            </a:r>
            <a:r>
              <a:rPr lang="de-AT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(Terabyte)</a:t>
            </a:r>
          </a:p>
        </p:txBody>
      </p:sp>
      <p:sp>
        <p:nvSpPr>
          <p:cNvPr id="7" name="Rechteck 6"/>
          <p:cNvSpPr/>
          <p:nvPr/>
        </p:nvSpPr>
        <p:spPr>
          <a:xfrm>
            <a:off x="4031684" y="4302354"/>
            <a:ext cx="132799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Mehrere GB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31216"/>
            <a:ext cx="8229600" cy="61947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sz="2400" dirty="0"/>
              <a:t>Welche Speichergröße passt zu welchem Speichermedium?</a:t>
            </a:r>
            <a:endParaRPr lang="de-AT" sz="240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456579"/>
              </p:ext>
            </p:extLst>
          </p:nvPr>
        </p:nvGraphicFramePr>
        <p:xfrm>
          <a:off x="905283" y="987587"/>
          <a:ext cx="7787208" cy="4385630"/>
        </p:xfrm>
        <a:graphic>
          <a:graphicData uri="http://schemas.openxmlformats.org/drawingml/2006/table">
            <a:tbl>
              <a:tblPr bandRow="1">
                <a:effectLst>
                  <a:outerShdw blurRad="469900" dist="2159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7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2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3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CD, </a:t>
                      </a:r>
                      <a:r>
                        <a:rPr lang="de-AT" sz="2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z.B. 700 MB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DVD,</a:t>
                      </a:r>
                      <a:r>
                        <a:rPr lang="de-AT" sz="2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z.B. 4,7 GB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Festplatte,</a:t>
                      </a:r>
                      <a:r>
                        <a:rPr lang="de-AT" sz="2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br>
                        <a:rPr lang="de-AT" sz="2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</a:br>
                      <a:r>
                        <a:rPr lang="de-AT" sz="2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z.B. 2 TB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127"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USB-Stick,</a:t>
                      </a:r>
                      <a:r>
                        <a:rPr lang="de-AT" sz="2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z.B. 32 GB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3127">
                <a:tc>
                  <a:txBody>
                    <a:bodyPr/>
                    <a:lstStyle/>
                    <a:p>
                      <a:r>
                        <a:rPr lang="de-DE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Diskette 1,44 MB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2757404959"/>
                  </a:ext>
                </a:extLst>
              </a:tr>
            </a:tbl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7087" y="783233"/>
            <a:ext cx="704089" cy="94488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976" y="1594044"/>
            <a:ext cx="871730" cy="88392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973" y="2343895"/>
            <a:ext cx="1524003" cy="102108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028" y="3284984"/>
            <a:ext cx="1355851" cy="135585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690" y="4374889"/>
            <a:ext cx="1062051" cy="99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Wie viel Platz braucht ...</a:t>
            </a:r>
          </a:p>
        </p:txBody>
      </p:sp>
      <p:sp>
        <p:nvSpPr>
          <p:cNvPr id="27651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22BAF5D4-CDFE-4260-9984-C478AEC0FA54}" type="slidenum">
              <a:rPr lang="en-GB">
                <a:solidFill>
                  <a:srgbClr val="000000"/>
                </a:solidFill>
              </a:rPr>
              <a:pPr eaLnBrk="1" hangingPunct="1"/>
              <a:t>17</a:t>
            </a:fld>
            <a:endParaRPr lang="en-GB">
              <a:solidFill>
                <a:srgbClr val="000000"/>
              </a:solidFill>
            </a:endParaRPr>
          </a:p>
        </p:txBody>
      </p:sp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114782"/>
              </p:ext>
            </p:extLst>
          </p:nvPr>
        </p:nvGraphicFramePr>
        <p:xfrm>
          <a:off x="827584" y="2060848"/>
          <a:ext cx="7776864" cy="2952329"/>
        </p:xfrm>
        <a:graphic>
          <a:graphicData uri="http://schemas.openxmlformats.org/drawingml/2006/table">
            <a:tbl>
              <a:tblPr bandRow="1">
                <a:effectLst>
                  <a:outerShdw blurRad="469900" dist="2159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8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7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364">
                <a:tc>
                  <a:txBody>
                    <a:bodyPr/>
                    <a:lstStyle/>
                    <a:p>
                      <a:r>
                        <a:rPr lang="de-AT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Brief (ohne Bilder)</a:t>
                      </a:r>
                      <a:endParaRPr lang="de-AT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364">
                <a:tc>
                  <a:txBody>
                    <a:bodyPr/>
                    <a:lstStyle/>
                    <a:p>
                      <a:r>
                        <a:rPr lang="de-AT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Digitalfoto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771">
                <a:tc>
                  <a:txBody>
                    <a:bodyPr/>
                    <a:lstStyle/>
                    <a:p>
                      <a:r>
                        <a:rPr lang="de-AT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E-Book </a:t>
                      </a:r>
                      <a:br>
                        <a:rPr lang="de-AT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</a:br>
                      <a:r>
                        <a:rPr lang="de-AT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(mehrere hundert</a:t>
                      </a:r>
                      <a:r>
                        <a:rPr lang="de-AT" sz="16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Seiten)</a:t>
                      </a:r>
                      <a:endParaRPr lang="de-AT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851">
                <a:tc>
                  <a:txBody>
                    <a:bodyPr/>
                    <a:lstStyle/>
                    <a:p>
                      <a:r>
                        <a:rPr lang="de-AT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PowerPoint</a:t>
                      </a:r>
                      <a:r>
                        <a:rPr lang="de-AT" sz="16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Präsentation</a:t>
                      </a:r>
                      <a:endParaRPr lang="de-AT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979">
                <a:tc>
                  <a:txBody>
                    <a:bodyPr/>
                    <a:lstStyle/>
                    <a:p>
                      <a:r>
                        <a:rPr lang="de-AT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Video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hteck 1"/>
          <p:cNvSpPr/>
          <p:nvPr/>
        </p:nvSpPr>
        <p:spPr>
          <a:xfrm>
            <a:off x="4427984" y="2096802"/>
            <a:ext cx="716863" cy="34996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50 KB</a:t>
            </a:r>
          </a:p>
        </p:txBody>
      </p:sp>
      <p:sp>
        <p:nvSpPr>
          <p:cNvPr id="3" name="Rechteck 2"/>
          <p:cNvSpPr/>
          <p:nvPr/>
        </p:nvSpPr>
        <p:spPr>
          <a:xfrm>
            <a:off x="3851920" y="2524102"/>
            <a:ext cx="2067489" cy="34996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Bis einige Megabyte</a:t>
            </a:r>
          </a:p>
        </p:txBody>
      </p:sp>
      <p:sp>
        <p:nvSpPr>
          <p:cNvPr id="4" name="Rechteck 3"/>
          <p:cNvSpPr/>
          <p:nvPr/>
        </p:nvSpPr>
        <p:spPr>
          <a:xfrm>
            <a:off x="3821727" y="2951402"/>
            <a:ext cx="2646237" cy="60760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Je nach Anzahl der Bilder: </a:t>
            </a:r>
            <a:b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mehrere Megabyte</a:t>
            </a:r>
          </a:p>
        </p:txBody>
      </p:sp>
      <p:sp>
        <p:nvSpPr>
          <p:cNvPr id="5" name="Rechteck 4"/>
          <p:cNvSpPr/>
          <p:nvPr/>
        </p:nvSpPr>
        <p:spPr>
          <a:xfrm>
            <a:off x="3711113" y="4405575"/>
            <a:ext cx="3803542" cy="60760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Je nach Komprimierung und Länge: </a:t>
            </a:r>
            <a:b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Einige Megabyte bis mehrere Gigabyte</a:t>
            </a:r>
          </a:p>
        </p:txBody>
      </p:sp>
      <p:sp>
        <p:nvSpPr>
          <p:cNvPr id="9" name="Rechteck 8"/>
          <p:cNvSpPr/>
          <p:nvPr/>
        </p:nvSpPr>
        <p:spPr>
          <a:xfrm>
            <a:off x="4111102" y="3803291"/>
            <a:ext cx="2067489" cy="34996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Bis einige Megabyte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8928100" cy="765175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4800" dirty="0"/>
              <a:t>Computertypen und Mobilgeräte</a:t>
            </a:r>
          </a:p>
        </p:txBody>
      </p:sp>
      <p:sp>
        <p:nvSpPr>
          <p:cNvPr id="5124" name="Rectangle 13"/>
          <p:cNvSpPr>
            <a:spLocks noChangeArrowheads="1"/>
          </p:cNvSpPr>
          <p:nvPr/>
        </p:nvSpPr>
        <p:spPr bwMode="auto">
          <a:xfrm>
            <a:off x="459581" y="5208101"/>
            <a:ext cx="2376487" cy="463550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PC - Personal Computer</a:t>
            </a:r>
            <a:br>
              <a:rPr lang="de-AT" sz="1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Tower 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77067" y="4570719"/>
            <a:ext cx="1763713" cy="463846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Tablet PC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mit Touchscreen</a:t>
            </a:r>
          </a:p>
        </p:txBody>
      </p:sp>
      <p:pic>
        <p:nvPicPr>
          <p:cNvPr id="5138" name="Picture 16" descr="C:\Users\user\Desktop\desktop-p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822" y="4744384"/>
            <a:ext cx="2380479" cy="879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Rectangle 13"/>
          <p:cNvSpPr>
            <a:spLocks noChangeArrowheads="1"/>
          </p:cNvSpPr>
          <p:nvPr/>
        </p:nvSpPr>
        <p:spPr bwMode="auto">
          <a:xfrm>
            <a:off x="281781" y="6183013"/>
            <a:ext cx="2554287" cy="463805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PC - Personal Computer</a:t>
            </a:r>
            <a:br>
              <a:rPr lang="de-AT" sz="1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Desktop Gehäuse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6383337" y="6174283"/>
            <a:ext cx="1323975" cy="463846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Smartphone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mit Touchscreen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968625" y="5870298"/>
            <a:ext cx="2682875" cy="625429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Notebook / Laptop</a:t>
            </a:r>
            <a:endParaRPr lang="de-AT" sz="105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1050" dirty="0">
                <a:solidFill>
                  <a:schemeClr val="accent1">
                    <a:lumMod val="75000"/>
                  </a:schemeClr>
                </a:solidFill>
              </a:rPr>
              <a:t>mit Touchpad und </a:t>
            </a: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eventuell</a:t>
            </a:r>
            <a:r>
              <a:rPr lang="de-AT" sz="1050" dirty="0">
                <a:solidFill>
                  <a:schemeClr val="accent1">
                    <a:lumMod val="75000"/>
                  </a:schemeClr>
                </a:solidFill>
              </a:rPr>
              <a:t> Touchscreen</a:t>
            </a:r>
          </a:p>
        </p:txBody>
      </p:sp>
      <p:pic>
        <p:nvPicPr>
          <p:cNvPr id="5133" name="Picture 20" descr="C:\Users\user\Desktop\monito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463675"/>
            <a:ext cx="1762125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1" descr="C:\Users\user\Desktop\tow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254125"/>
            <a:ext cx="947737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2" descr="C:\Users\user\Dropbox\Easy4me\_FTP_Easy4Me_Neu\workfiles\images\Laptop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301749"/>
            <a:ext cx="2168525" cy="216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Users\Christian\Documents\My Dropbox\Easy4me (1)\_FTP_Easy4Me_Neu\workfiles\images\asus-tablet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7299" y="1544896"/>
            <a:ext cx="1900026" cy="153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K\Dropbox\Easy4me\_FTP_Easy4Me_Neu\workfiles\images\hand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0137">
            <a:off x="7591265" y="3753096"/>
            <a:ext cx="750887" cy="136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err="1"/>
              <a:t>Peripheriegeräte</a:t>
            </a:r>
            <a:endParaRPr lang="en-GB" dirty="0"/>
          </a:p>
        </p:txBody>
      </p:sp>
      <p:sp>
        <p:nvSpPr>
          <p:cNvPr id="6147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20050784-81EA-4447-862C-CB229C4ABFB5}" type="slidenum">
              <a:rPr lang="en-GB">
                <a:solidFill>
                  <a:srgbClr val="000000"/>
                </a:solidFill>
              </a:rPr>
              <a:pPr eaLnBrk="1" hangingPunct="1"/>
              <a:t>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3833394" y="5794374"/>
            <a:ext cx="817562" cy="309563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Tastatur</a:t>
            </a:r>
          </a:p>
        </p:txBody>
      </p:sp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2149475" y="5165162"/>
            <a:ext cx="619125" cy="309563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Maus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3695807" y="5126140"/>
            <a:ext cx="957262" cy="309563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Touchpad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601661" y="5126140"/>
            <a:ext cx="885825" cy="311150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Webcam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5493544" y="5794375"/>
            <a:ext cx="868362" cy="309563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sz="1400" dirty="0">
                <a:solidFill>
                  <a:schemeClr val="tx2">
                    <a:lumMod val="75000"/>
                  </a:schemeClr>
                </a:solidFill>
              </a:rPr>
              <a:t>Mikrofon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819149" y="5875259"/>
            <a:ext cx="847725" cy="311150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Scanner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2147044" y="5860858"/>
            <a:ext cx="1277938" cy="311150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Digitalkamera</a:t>
            </a:r>
          </a:p>
        </p:txBody>
      </p:sp>
      <p:pic>
        <p:nvPicPr>
          <p:cNvPr id="4123" name="Picture 27" descr="C:\Users\user\Desktop\webca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1723" y="1700808"/>
            <a:ext cx="963612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C:\Users\user\Desktop\tastatu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5437">
            <a:off x="367327" y="1415835"/>
            <a:ext cx="2747963" cy="1585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205" y="1484784"/>
            <a:ext cx="1860550" cy="1243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31" descr="C:\Users\user\Dropbox\Easy4me\_FTP_Easy4Me_Neu\workfiles\images\mikrophon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37748">
            <a:off x="6886599" y="1435571"/>
            <a:ext cx="4873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C:\Users\user\Dropbox\Easy4me\_FTP_Easy4Me_Neu\workfiles\images\scanner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5587" y="2843561"/>
            <a:ext cx="2486025" cy="2119312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ser\Dropbox\Easy4me\_FTP_Easy4Me_Neu\workfiles\images\asus_maus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9575" y="1878194"/>
            <a:ext cx="937625" cy="661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544" y="3685805"/>
            <a:ext cx="1277938" cy="99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8229600" cy="1143000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err="1"/>
              <a:t>Peripheriegeräte</a:t>
            </a:r>
            <a:endParaRPr lang="en-GB" dirty="0"/>
          </a:p>
        </p:txBody>
      </p:sp>
      <p:sp>
        <p:nvSpPr>
          <p:cNvPr id="7171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42953DB7-15B7-4D27-9601-2CF68DFD5039}" type="slidenum">
              <a:rPr lang="en-GB">
                <a:solidFill>
                  <a:srgbClr val="000000"/>
                </a:solidFill>
              </a:rPr>
              <a:pPr eaLnBrk="1" hangingPunct="1"/>
              <a:t>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183" name="Text Box 12"/>
          <p:cNvSpPr txBox="1">
            <a:spLocks noChangeArrowheads="1"/>
          </p:cNvSpPr>
          <p:nvPr/>
        </p:nvSpPr>
        <p:spPr bwMode="auto">
          <a:xfrm>
            <a:off x="5420687" y="5946386"/>
            <a:ext cx="1225313" cy="309958"/>
          </a:xfrm>
          <a:prstGeom prst="rect">
            <a:avLst/>
          </a:prstGeom>
          <a:noFill/>
          <a:ln w="3240">
            <a:solidFill>
              <a:schemeClr val="bg2">
                <a:lumMod val="5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2060"/>
                </a:solidFill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de-AT" dirty="0"/>
              <a:t>Laserdrucker</a:t>
            </a:r>
          </a:p>
        </p:txBody>
      </p:sp>
      <p:sp>
        <p:nvSpPr>
          <p:cNvPr id="7181" name="Text Box 11"/>
          <p:cNvSpPr txBox="1">
            <a:spLocks noChangeArrowheads="1"/>
          </p:cNvSpPr>
          <p:nvPr/>
        </p:nvSpPr>
        <p:spPr bwMode="auto">
          <a:xfrm>
            <a:off x="556041" y="5946386"/>
            <a:ext cx="1705958" cy="309958"/>
          </a:xfrm>
          <a:prstGeom prst="rect">
            <a:avLst/>
          </a:prstGeom>
          <a:noFill/>
          <a:ln w="3240">
            <a:solidFill>
              <a:schemeClr val="bg2">
                <a:lumMod val="5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AT" sz="1400" dirty="0">
                <a:solidFill>
                  <a:srgbClr val="002060"/>
                </a:solidFill>
              </a:rPr>
              <a:t>Tintenstrahldrucker</a:t>
            </a:r>
          </a:p>
        </p:txBody>
      </p:sp>
      <p:pic>
        <p:nvPicPr>
          <p:cNvPr id="7182" name="Picture 17" descr="C:\Users\user\Desktop\images\tintendruck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3592" y="1412875"/>
            <a:ext cx="2738437" cy="2135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851920" y="5946387"/>
            <a:ext cx="1225313" cy="309958"/>
          </a:xfrm>
          <a:prstGeom prst="rect">
            <a:avLst/>
          </a:prstGeom>
          <a:noFill/>
          <a:ln w="3240">
            <a:solidFill>
              <a:schemeClr val="bg2">
                <a:lumMod val="5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2060"/>
                </a:solidFill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de-AT" dirty="0"/>
              <a:t>Lautsprecher</a:t>
            </a:r>
          </a:p>
        </p:txBody>
      </p:sp>
      <p:pic>
        <p:nvPicPr>
          <p:cNvPr id="7179" name="Picture 23" descr="C:\Users\user\Dropbox\Easy4me\_FTP_Easy4Me_Neu\workfiles\images\box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040" y="3575853"/>
            <a:ext cx="903960" cy="1579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4" descr="C:\Users\user\Dropbox\Easy4me\_FTP_Easy4Me_Neu\workfiles\images\box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522" y="3647241"/>
            <a:ext cx="881548" cy="1474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665389" y="5946386"/>
            <a:ext cx="778075" cy="309959"/>
          </a:xfrm>
          <a:prstGeom prst="rect">
            <a:avLst/>
          </a:prstGeom>
          <a:noFill/>
          <a:ln w="3240">
            <a:solidFill>
              <a:schemeClr val="bg2">
                <a:lumMod val="5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2060"/>
                </a:solidFill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en-GB" dirty="0"/>
              <a:t>Monitor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7608">
            <a:off x="-112581" y="1159666"/>
            <a:ext cx="3043202" cy="26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C:\Users\user\Dropbox\Easy4me\_FTP_Easy4Me_Neu\x_images\asus_tft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564920"/>
            <a:ext cx="3844365" cy="3276218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287" y="287732"/>
            <a:ext cx="2304505" cy="9622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>
            <a:defPPr>
              <a:defRPr lang="en-GB"/>
            </a:defPPr>
            <a:lvl1pPr algn="ctr">
              <a:defRPr sz="1200" b="1">
                <a:solidFill>
                  <a:schemeClr val="tx2">
                    <a:lumMod val="75000"/>
                  </a:schemeClr>
                </a:solidFill>
                <a:latin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de-DE" sz="2800" dirty="0"/>
              <a:t>Schnittstellen</a:t>
            </a:r>
            <a:br>
              <a:rPr lang="de-DE" dirty="0"/>
            </a:br>
            <a:r>
              <a:rPr lang="de-AT" b="0" dirty="0"/>
              <a:t>verbinden Computer mit Peripheriegeräten! </a:t>
            </a:r>
            <a:endParaRPr lang="de-DE" b="0" dirty="0"/>
          </a:p>
        </p:txBody>
      </p:sp>
      <p:pic>
        <p:nvPicPr>
          <p:cNvPr id="1027" name="Picture 3" descr="C:\Users\user\Dropbox\Easy4me\_FTP_Easy4Me_Neu\workfiles\images\anschlues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318" y="2550377"/>
            <a:ext cx="7361237" cy="2314575"/>
          </a:xfrm>
          <a:prstGeom prst="rect">
            <a:avLst/>
          </a:prstGeom>
          <a:noFill/>
          <a:effectLst>
            <a:outerShdw blurRad="266700" dist="215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gende mit Linie 2 2"/>
          <p:cNvSpPr/>
          <p:nvPr/>
        </p:nvSpPr>
        <p:spPr>
          <a:xfrm>
            <a:off x="7237446" y="1803553"/>
            <a:ext cx="1711771" cy="504056"/>
          </a:xfrm>
          <a:prstGeom prst="borderCallout2">
            <a:avLst>
              <a:gd name="adj1" fmla="val 48699"/>
              <a:gd name="adj2" fmla="val -1025"/>
              <a:gd name="adj3" fmla="val 109027"/>
              <a:gd name="adj4" fmla="val -13455"/>
              <a:gd name="adj5" fmla="val -8071"/>
              <a:gd name="adj6" fmla="val -34800"/>
            </a:avLst>
          </a:prstGeom>
          <a:solidFill>
            <a:schemeClr val="bg1">
              <a:lumMod val="95000"/>
            </a:schemeClr>
          </a:solidFill>
          <a:ln w="22225">
            <a:solidFill>
              <a:srgbClr val="00B0F0">
                <a:alpha val="72000"/>
              </a:srgb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Audio Anschlüsse </a:t>
            </a: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für Mikrofone, Kopfhörer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6916990" y="3047810"/>
            <a:ext cx="1080120" cy="1523950"/>
          </a:xfrm>
          <a:prstGeom prst="roundRect">
            <a:avLst/>
          </a:prstGeom>
          <a:noFill/>
          <a:ln w="50800">
            <a:solidFill>
              <a:srgbClr val="00B0F0"/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Abgerundetes Rechteck 11"/>
          <p:cNvSpPr/>
          <p:nvPr/>
        </p:nvSpPr>
        <p:spPr>
          <a:xfrm>
            <a:off x="5116790" y="2977494"/>
            <a:ext cx="725434" cy="741325"/>
          </a:xfrm>
          <a:prstGeom prst="roundRect">
            <a:avLst/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Legende mit Linie 2 14"/>
          <p:cNvSpPr/>
          <p:nvPr/>
        </p:nvSpPr>
        <p:spPr>
          <a:xfrm>
            <a:off x="3289663" y="347183"/>
            <a:ext cx="1716440" cy="561537"/>
          </a:xfrm>
          <a:prstGeom prst="borderCallout2">
            <a:avLst>
              <a:gd name="adj1" fmla="val 52122"/>
              <a:gd name="adj2" fmla="val 101775"/>
              <a:gd name="adj3" fmla="val 110206"/>
              <a:gd name="adj4" fmla="val 119577"/>
              <a:gd name="adj5" fmla="val 45313"/>
              <a:gd name="adj6" fmla="val 128179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USB-</a:t>
            </a: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Schnittstelle:</a:t>
            </a:r>
            <a:b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für Drucker, Scanner, …</a:t>
            </a:r>
          </a:p>
        </p:txBody>
      </p:sp>
      <p:sp>
        <p:nvSpPr>
          <p:cNvPr id="16" name="Legende mit Linie 2 15"/>
          <p:cNvSpPr/>
          <p:nvPr/>
        </p:nvSpPr>
        <p:spPr>
          <a:xfrm>
            <a:off x="3490808" y="1774812"/>
            <a:ext cx="1716440" cy="561537"/>
          </a:xfrm>
          <a:prstGeom prst="borderCallout2">
            <a:avLst>
              <a:gd name="adj1" fmla="val 52122"/>
              <a:gd name="adj2" fmla="val 101775"/>
              <a:gd name="adj3" fmla="val 50673"/>
              <a:gd name="adj4" fmla="val 120723"/>
              <a:gd name="adj5" fmla="val -48078"/>
              <a:gd name="adj6" fmla="val 143834"/>
            </a:avLst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3">
                <a:lumMod val="50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VGA-</a:t>
            </a:r>
            <a:r>
              <a:rPr lang="de-AT" sz="12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Schnittstelle</a:t>
            </a:r>
            <a:br>
              <a:rPr lang="de-AT" sz="12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de-AT" sz="12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für Monitore (veraltet)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3532978" y="3990537"/>
            <a:ext cx="1440160" cy="674231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Legende mit Linie 2 18"/>
          <p:cNvSpPr/>
          <p:nvPr/>
        </p:nvSpPr>
        <p:spPr>
          <a:xfrm>
            <a:off x="6160906" y="5805264"/>
            <a:ext cx="1512168" cy="561537"/>
          </a:xfrm>
          <a:prstGeom prst="borderCallout2">
            <a:avLst>
              <a:gd name="adj1" fmla="val -1888"/>
              <a:gd name="adj2" fmla="val 49563"/>
              <a:gd name="adj3" fmla="val -95216"/>
              <a:gd name="adj4" fmla="val 50276"/>
              <a:gd name="adj5" fmla="val -69543"/>
              <a:gd name="adj6" fmla="val 111097"/>
            </a:avLst>
          </a:prstGeom>
          <a:solidFill>
            <a:schemeClr val="accent3">
              <a:lumMod val="20000"/>
              <a:lumOff val="80000"/>
            </a:schemeClr>
          </a:solidFill>
          <a:ln w="22225">
            <a:solidFill>
              <a:srgbClr val="C00000">
                <a:alpha val="72000"/>
              </a:srgb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b="1" dirty="0">
                <a:solidFill>
                  <a:srgbClr val="C00000"/>
                </a:solidFill>
                <a:latin typeface="Calibri" pitchFamily="34" charset="0"/>
              </a:rPr>
              <a:t>DVI-</a:t>
            </a:r>
            <a:r>
              <a:rPr lang="de-AT" sz="1200" dirty="0">
                <a:solidFill>
                  <a:srgbClr val="C00000"/>
                </a:solidFill>
                <a:latin typeface="Calibri" pitchFamily="34" charset="0"/>
              </a:rPr>
              <a:t>Schnittstelle</a:t>
            </a:r>
            <a:br>
              <a:rPr lang="de-AT" sz="120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de-AT" sz="1200" dirty="0">
                <a:solidFill>
                  <a:srgbClr val="C00000"/>
                </a:solidFill>
                <a:latin typeface="Calibri" pitchFamily="34" charset="0"/>
              </a:rPr>
              <a:t>für Monitore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2262348" y="4206561"/>
            <a:ext cx="982233" cy="41956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Legende mit Linie 2 20"/>
          <p:cNvSpPr/>
          <p:nvPr/>
        </p:nvSpPr>
        <p:spPr>
          <a:xfrm>
            <a:off x="323528" y="5352805"/>
            <a:ext cx="2462763" cy="561537"/>
          </a:xfrm>
          <a:prstGeom prst="borderCallout2">
            <a:avLst>
              <a:gd name="adj1" fmla="val 47621"/>
              <a:gd name="adj2" fmla="val 100837"/>
              <a:gd name="adj3" fmla="val 10165"/>
              <a:gd name="adj4" fmla="val 109289"/>
              <a:gd name="adj5" fmla="val 183749"/>
              <a:gd name="adj6" fmla="val 109187"/>
            </a:avLst>
          </a:prstGeom>
          <a:solidFill>
            <a:schemeClr val="accent3">
              <a:lumMod val="20000"/>
              <a:lumOff val="80000"/>
            </a:schemeClr>
          </a:solidFill>
          <a:ln w="22225">
            <a:solidFill>
              <a:srgbClr val="C00000">
                <a:alpha val="72000"/>
              </a:srgb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/>
            <a:r>
              <a:rPr lang="de-AT" sz="1200" b="1" dirty="0">
                <a:solidFill>
                  <a:srgbClr val="C00000"/>
                </a:solidFill>
                <a:latin typeface="Calibri" pitchFamily="34" charset="0"/>
              </a:rPr>
              <a:t>HDMI</a:t>
            </a:r>
            <a:r>
              <a:rPr lang="de-AT" sz="1200" dirty="0">
                <a:solidFill>
                  <a:srgbClr val="C00000"/>
                </a:solidFill>
                <a:latin typeface="Calibri" pitchFamily="34" charset="0"/>
              </a:rPr>
              <a:t>-Schnittstelle für Monitore: </a:t>
            </a:r>
            <a:br>
              <a:rPr lang="de-AT" sz="1200" b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de-AT" sz="1200" dirty="0">
                <a:solidFill>
                  <a:srgbClr val="C00000"/>
                </a:solidFill>
                <a:latin typeface="Calibri" pitchFamily="34" charset="0"/>
              </a:rPr>
              <a:t>überträgt </a:t>
            </a:r>
            <a:r>
              <a:rPr lang="de-AT" sz="1200" b="1" dirty="0">
                <a:solidFill>
                  <a:srgbClr val="C00000"/>
                </a:solidFill>
                <a:latin typeface="Calibri" pitchFamily="34" charset="0"/>
              </a:rPr>
              <a:t>Video-</a:t>
            </a:r>
            <a:r>
              <a:rPr lang="de-AT" sz="1200" dirty="0">
                <a:solidFill>
                  <a:srgbClr val="C00000"/>
                </a:solidFill>
                <a:latin typeface="Calibri" pitchFamily="34" charset="0"/>
              </a:rPr>
              <a:t> und </a:t>
            </a:r>
            <a:r>
              <a:rPr lang="de-AT" sz="1200" b="1" dirty="0">
                <a:solidFill>
                  <a:srgbClr val="C00000"/>
                </a:solidFill>
                <a:latin typeface="Calibri" pitchFamily="34" charset="0"/>
              </a:rPr>
              <a:t>Audiosignale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5207248" y="4165158"/>
            <a:ext cx="603642" cy="422688"/>
          </a:xfrm>
          <a:prstGeom prst="roundRect">
            <a:avLst/>
          </a:prstGeom>
          <a:noFill/>
          <a:ln w="508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Legende mit Linie 2 22"/>
          <p:cNvSpPr/>
          <p:nvPr/>
        </p:nvSpPr>
        <p:spPr>
          <a:xfrm>
            <a:off x="3690716" y="5938063"/>
            <a:ext cx="1716440" cy="531282"/>
          </a:xfrm>
          <a:prstGeom prst="borderCallout2">
            <a:avLst>
              <a:gd name="adj1" fmla="val -3586"/>
              <a:gd name="adj2" fmla="val 49904"/>
              <a:gd name="adj3" fmla="val -27374"/>
              <a:gd name="adj4" fmla="val 29879"/>
              <a:gd name="adj5" fmla="val 28710"/>
              <a:gd name="adj6" fmla="val -21468"/>
            </a:avLst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accent5">
                <a:lumMod val="7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de-AT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SATA-</a:t>
            </a: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Schnittstelle</a:t>
            </a:r>
            <a:br>
              <a:rPr lang="de-AT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für externe Festplatten…</a:t>
            </a:r>
          </a:p>
        </p:txBody>
      </p:sp>
      <p:sp>
        <p:nvSpPr>
          <p:cNvPr id="25" name="Abgerundetes Rechteck 24"/>
          <p:cNvSpPr/>
          <p:nvPr/>
        </p:nvSpPr>
        <p:spPr>
          <a:xfrm>
            <a:off x="1439822" y="3846521"/>
            <a:ext cx="725434" cy="741325"/>
          </a:xfrm>
          <a:prstGeom prst="roundRect">
            <a:avLst/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Legende mit Linie 2 26"/>
          <p:cNvSpPr/>
          <p:nvPr/>
        </p:nvSpPr>
        <p:spPr>
          <a:xfrm>
            <a:off x="283945" y="1522784"/>
            <a:ext cx="1552402" cy="561537"/>
          </a:xfrm>
          <a:prstGeom prst="borderCallout2">
            <a:avLst>
              <a:gd name="adj1" fmla="val 98051"/>
              <a:gd name="adj2" fmla="val 49417"/>
              <a:gd name="adj3" fmla="val 165877"/>
              <a:gd name="adj4" fmla="val 52116"/>
              <a:gd name="adj5" fmla="val 94422"/>
              <a:gd name="adj6" fmla="val 121715"/>
            </a:avLst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3">
                <a:lumMod val="50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PS2-</a:t>
            </a:r>
            <a:r>
              <a:rPr lang="de-AT" sz="12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Schnittstelle</a:t>
            </a:r>
            <a:br>
              <a:rPr lang="de-AT" sz="12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de-AT" sz="12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für Tastatur (veraltet)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117" y="3128087"/>
            <a:ext cx="787704" cy="138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bgerundetes Rechteck 9"/>
          <p:cNvSpPr/>
          <p:nvPr/>
        </p:nvSpPr>
        <p:spPr>
          <a:xfrm>
            <a:off x="6083962" y="3101555"/>
            <a:ext cx="725434" cy="741325"/>
          </a:xfrm>
          <a:prstGeom prst="roundRect">
            <a:avLst/>
          </a:prstGeom>
          <a:noFill/>
          <a:ln w="508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Abgerundetes Rechteck 23"/>
          <p:cNvSpPr/>
          <p:nvPr/>
        </p:nvSpPr>
        <p:spPr>
          <a:xfrm>
            <a:off x="6098723" y="3884796"/>
            <a:ext cx="725434" cy="741325"/>
          </a:xfrm>
          <a:prstGeom prst="roundRect">
            <a:avLst/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Legende mit Linie 2 10"/>
          <p:cNvSpPr/>
          <p:nvPr/>
        </p:nvSpPr>
        <p:spPr>
          <a:xfrm>
            <a:off x="6588224" y="792055"/>
            <a:ext cx="2408348" cy="504056"/>
          </a:xfrm>
          <a:prstGeom prst="borderCallout2">
            <a:avLst>
              <a:gd name="adj1" fmla="val 48699"/>
              <a:gd name="adj2" fmla="val -1025"/>
              <a:gd name="adj3" fmla="val 109027"/>
              <a:gd name="adj4" fmla="val -11306"/>
              <a:gd name="adj5" fmla="val -99394"/>
              <a:gd name="adj6" fmla="val -22135"/>
            </a:avLst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accent5">
                <a:lumMod val="7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Netzwerk-Schnittstelle</a:t>
            </a:r>
            <a:br>
              <a:rPr lang="de-AT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100 Mbit/s oder  schneller: 1 Gbit/s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10" grpId="0" animBg="1"/>
      <p:bldP spid="2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Computer / Zentraleinheit</a:t>
            </a:r>
          </a:p>
        </p:txBody>
      </p:sp>
      <p:sp>
        <p:nvSpPr>
          <p:cNvPr id="10243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8C7D3B69-AB3A-48D2-B369-0D04490064DD}" type="slidenum">
              <a:rPr lang="en-GB">
                <a:solidFill>
                  <a:srgbClr val="000000"/>
                </a:solidFill>
              </a:rPr>
              <a:pPr eaLnBrk="1" hangingPunct="1"/>
              <a:t>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996744" y="4572983"/>
            <a:ext cx="1511945" cy="4757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Datenkabel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7022436" y="5160009"/>
            <a:ext cx="1511945" cy="4757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Festplatte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7002731" y="3655898"/>
            <a:ext cx="1511945" cy="7333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CD, DVD-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Laufwerk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138824" y="4714780"/>
            <a:ext cx="1002661" cy="4757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Netzteil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135164" y="4151405"/>
            <a:ext cx="1881771" cy="4757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Steckkartenplätze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2051049" y="1031085"/>
            <a:ext cx="4977607" cy="4657725"/>
            <a:chOff x="2051049" y="1460499"/>
            <a:chExt cx="4977607" cy="4657725"/>
          </a:xfrm>
        </p:grpSpPr>
        <p:pic>
          <p:nvPicPr>
            <p:cNvPr id="2052" name="Picture 4" descr="C:\Users\Christian\Documents\My Dropbox\Easy4me (1)\_FTP_Easy4Me_Neu\workfiles\images\pc_inne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550" y="1460499"/>
              <a:ext cx="4371975" cy="4657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2" name="Rectangle 10"/>
            <p:cNvSpPr>
              <a:spLocks noChangeArrowheads="1"/>
            </p:cNvSpPr>
            <p:nvPr/>
          </p:nvSpPr>
          <p:spPr bwMode="auto">
            <a:xfrm>
              <a:off x="3132138" y="3068638"/>
              <a:ext cx="719137" cy="720725"/>
            </a:xfrm>
            <a:prstGeom prst="rect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253" name="Rectangle 11"/>
            <p:cNvSpPr>
              <a:spLocks noChangeArrowheads="1"/>
            </p:cNvSpPr>
            <p:nvPr/>
          </p:nvSpPr>
          <p:spPr bwMode="auto">
            <a:xfrm>
              <a:off x="3924300" y="3357563"/>
              <a:ext cx="431800" cy="1079500"/>
            </a:xfrm>
            <a:prstGeom prst="rect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254" name="Rectangle 12"/>
            <p:cNvSpPr>
              <a:spLocks noChangeArrowheads="1"/>
            </p:cNvSpPr>
            <p:nvPr/>
          </p:nvSpPr>
          <p:spPr bwMode="auto">
            <a:xfrm>
              <a:off x="4427538" y="2205038"/>
              <a:ext cx="1800225" cy="504825"/>
            </a:xfrm>
            <a:prstGeom prst="rect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255" name="Rectangle 13"/>
            <p:cNvSpPr>
              <a:spLocks noChangeArrowheads="1"/>
            </p:cNvSpPr>
            <p:nvPr/>
          </p:nvSpPr>
          <p:spPr bwMode="auto">
            <a:xfrm>
              <a:off x="4427538" y="3357563"/>
              <a:ext cx="1800225" cy="504825"/>
            </a:xfrm>
            <a:prstGeom prst="rect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 flipH="1" flipV="1">
              <a:off x="5004050" y="4818691"/>
              <a:ext cx="1872206" cy="1126750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arrow"/>
            </a:ln>
            <a:effectLst>
              <a:outerShdw blurRad="635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 flipH="1" flipV="1">
              <a:off x="4160476" y="4232701"/>
              <a:ext cx="2715780" cy="738390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arrow"/>
            </a:ln>
            <a:effectLst>
              <a:outerShdw blurRad="635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/>
            <p:cNvCxnSpPr/>
            <p:nvPr/>
          </p:nvCxnSpPr>
          <p:spPr>
            <a:xfrm flipH="1" flipV="1">
              <a:off x="4892972" y="3509207"/>
              <a:ext cx="1983284" cy="472859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arrow"/>
            </a:ln>
            <a:effectLst>
              <a:outerShdw blurRad="635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/>
            <p:nvPr/>
          </p:nvCxnSpPr>
          <p:spPr>
            <a:xfrm flipH="1" flipV="1">
              <a:off x="5045372" y="2380780"/>
              <a:ext cx="1983284" cy="385406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arrow"/>
            </a:ln>
            <a:effectLst>
              <a:outerShdw blurRad="635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/>
            <p:cNvCxnSpPr/>
            <p:nvPr/>
          </p:nvCxnSpPr>
          <p:spPr>
            <a:xfrm>
              <a:off x="2137951" y="2205038"/>
              <a:ext cx="705857" cy="98903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arrow"/>
            </a:ln>
            <a:effectLst>
              <a:outerShdw blurRad="635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37"/>
            <p:cNvCxnSpPr/>
            <p:nvPr/>
          </p:nvCxnSpPr>
          <p:spPr>
            <a:xfrm>
              <a:off x="2137951" y="3459755"/>
              <a:ext cx="1065897" cy="49452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arrow"/>
            </a:ln>
            <a:effectLst>
              <a:outerShdw blurRad="635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/>
            <p:nvPr/>
          </p:nvCxnSpPr>
          <p:spPr>
            <a:xfrm>
              <a:off x="2051049" y="5013176"/>
              <a:ext cx="1152799" cy="195787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arrow"/>
            </a:ln>
            <a:effectLst>
              <a:outerShdw blurRad="635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ieren 4"/>
          <p:cNvGrpSpPr/>
          <p:nvPr/>
        </p:nvGrpSpPr>
        <p:grpSpPr>
          <a:xfrm>
            <a:off x="138824" y="5301208"/>
            <a:ext cx="1799529" cy="991013"/>
            <a:chOff x="251520" y="3013701"/>
            <a:chExt cx="1799529" cy="991013"/>
          </a:xfrm>
        </p:grpSpPr>
        <p:sp>
          <p:nvSpPr>
            <p:cNvPr id="37" name="Rechteck 36"/>
            <p:cNvSpPr/>
            <p:nvPr/>
          </p:nvSpPr>
          <p:spPr>
            <a:xfrm>
              <a:off x="251520" y="3013701"/>
              <a:ext cx="1799529" cy="99101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76200" dist="88900" dir="2700000" algn="tl" rotWithShape="0">
                <a:prstClr val="black">
                  <a:alpha val="32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r>
                <a:rPr lang="en-GB" dirty="0" err="1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Prozessor</a:t>
              </a:r>
              <a:br>
                <a:rPr lang="en-GB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en-GB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mit </a:t>
              </a:r>
              <a:r>
                <a:rPr lang="en-GB" dirty="0" err="1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Lüfter</a:t>
              </a:r>
              <a:r>
                <a:rPr lang="en-GB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 und </a:t>
              </a:r>
              <a:r>
                <a:rPr lang="en-GB" dirty="0" err="1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Kühler</a:t>
              </a:r>
              <a:endParaRPr lang="en-GB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2051" name="Picture 3" descr="C:\Users\Christian\Documents\My Dropbox\Easy4me (1)\_FTP_Easy4Me_Neu\workfiles\images\cpu1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813" y="3013701"/>
              <a:ext cx="438124" cy="42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pieren 2"/>
          <p:cNvGrpSpPr/>
          <p:nvPr/>
        </p:nvGrpSpPr>
        <p:grpSpPr>
          <a:xfrm>
            <a:off x="7001747" y="5910195"/>
            <a:ext cx="1995445" cy="544891"/>
            <a:chOff x="6977673" y="4733219"/>
            <a:chExt cx="1995445" cy="544891"/>
          </a:xfrm>
        </p:grpSpPr>
        <p:sp>
          <p:nvSpPr>
            <p:cNvPr id="21" name="Rechteck 20"/>
            <p:cNvSpPr/>
            <p:nvPr/>
          </p:nvSpPr>
          <p:spPr>
            <a:xfrm>
              <a:off x="6977673" y="4733219"/>
              <a:ext cx="1842799" cy="47574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76200" dist="88900" dir="2700000" algn="tl" rotWithShape="0">
                <a:prstClr val="black">
                  <a:alpha val="32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r>
                <a:rPr lang="en-GB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RAM</a:t>
              </a:r>
            </a:p>
          </p:txBody>
        </p:sp>
        <p:pic>
          <p:nvPicPr>
            <p:cNvPr id="2053" name="Picture 5" descr="C:\Users\Christian\Documents\My Dropbox\Easy4me (1)\_FTP_Easy4Me_Neu\workfiles\images\ram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831339">
              <a:off x="7375839" y="4876098"/>
              <a:ext cx="1597279" cy="4020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ropbox\Easy4me\_FTP_Easy4Me_Neu\x_images\mainboard_M5E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105" y="1984841"/>
            <a:ext cx="7921328" cy="4446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190501"/>
            <a:ext cx="8785671" cy="790227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err="1"/>
              <a:t>Hauptplatine</a:t>
            </a:r>
            <a:r>
              <a:rPr lang="en-GB" sz="3600" dirty="0"/>
              <a:t> / Mainboard / Motherboard</a:t>
            </a:r>
          </a:p>
        </p:txBody>
      </p:sp>
      <p:sp>
        <p:nvSpPr>
          <p:cNvPr id="1126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C0D644C0-326E-4E8B-823B-6E294869C963}" type="slidenum">
              <a:rPr lang="en-GB">
                <a:solidFill>
                  <a:srgbClr val="000000"/>
                </a:solidFill>
              </a:rPr>
              <a:pPr eaLnBrk="1" hangingPunct="1"/>
              <a:t>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Legende mit Linie 2 10"/>
          <p:cNvSpPr/>
          <p:nvPr/>
        </p:nvSpPr>
        <p:spPr>
          <a:xfrm>
            <a:off x="6012160" y="908720"/>
            <a:ext cx="1788448" cy="561537"/>
          </a:xfrm>
          <a:prstGeom prst="borderCallout2">
            <a:avLst>
              <a:gd name="adj1" fmla="val 52122"/>
              <a:gd name="adj2" fmla="val 101775"/>
              <a:gd name="adj3" fmla="val 110206"/>
              <a:gd name="adj4" fmla="val 119577"/>
              <a:gd name="adj5" fmla="val 315744"/>
              <a:gd name="adj6" fmla="val 118690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Steckplätze für Arbeitsspeicher </a:t>
            </a:r>
            <a:r>
              <a:rPr lang="de-AT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RAM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Legende mit Linie 2 11"/>
          <p:cNvSpPr/>
          <p:nvPr/>
        </p:nvSpPr>
        <p:spPr>
          <a:xfrm>
            <a:off x="6012160" y="1613733"/>
            <a:ext cx="1788448" cy="389823"/>
          </a:xfrm>
          <a:prstGeom prst="borderCallout2">
            <a:avLst>
              <a:gd name="adj1" fmla="val 52122"/>
              <a:gd name="adj2" fmla="val 101775"/>
              <a:gd name="adj3" fmla="val 110206"/>
              <a:gd name="adj4" fmla="val 119577"/>
              <a:gd name="adj5" fmla="val 371300"/>
              <a:gd name="adj6" fmla="val 151430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Prozessor </a:t>
            </a: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 Steckplatz</a:t>
            </a:r>
          </a:p>
        </p:txBody>
      </p:sp>
      <p:sp>
        <p:nvSpPr>
          <p:cNvPr id="13" name="Legende mit Linie 2 12"/>
          <p:cNvSpPr/>
          <p:nvPr/>
        </p:nvSpPr>
        <p:spPr>
          <a:xfrm>
            <a:off x="6012160" y="2852936"/>
            <a:ext cx="2004472" cy="389823"/>
          </a:xfrm>
          <a:prstGeom prst="borderCallout2">
            <a:avLst>
              <a:gd name="adj1" fmla="val 52122"/>
              <a:gd name="adj2" fmla="val 101775"/>
              <a:gd name="adj3" fmla="val 58766"/>
              <a:gd name="adj4" fmla="val 122778"/>
              <a:gd name="adj5" fmla="val -221292"/>
              <a:gd name="adj6" fmla="val 149029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Steckplätze z.B. Grafikkarte</a:t>
            </a:r>
          </a:p>
        </p:txBody>
      </p:sp>
      <p:sp>
        <p:nvSpPr>
          <p:cNvPr id="14" name="Legende mit Linie 2 13"/>
          <p:cNvSpPr/>
          <p:nvPr/>
        </p:nvSpPr>
        <p:spPr>
          <a:xfrm>
            <a:off x="5987234" y="2204864"/>
            <a:ext cx="2004472" cy="389823"/>
          </a:xfrm>
          <a:prstGeom prst="borderCallout2">
            <a:avLst>
              <a:gd name="adj1" fmla="val 2001"/>
              <a:gd name="adj2" fmla="val 50698"/>
              <a:gd name="adj3" fmla="val -95608"/>
              <a:gd name="adj4" fmla="val 50647"/>
              <a:gd name="adj5" fmla="val -131074"/>
              <a:gd name="adj6" fmla="val 58963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Schnittstellen (USB, Video…)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de-AT" dirty="0"/>
              <a:t>Prozessor</a:t>
            </a:r>
            <a:r>
              <a:rPr lang="en-GB" dirty="0"/>
              <a:t> (CPU)</a:t>
            </a:r>
            <a:r>
              <a:rPr lang="ar-SA" dirty="0"/>
              <a:t>‏</a:t>
            </a:r>
            <a:endParaRPr lang="en-GB" dirty="0"/>
          </a:p>
        </p:txBody>
      </p:sp>
      <p:sp>
        <p:nvSpPr>
          <p:cNvPr id="1229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fld id="{D3C148C5-8696-41E6-874E-88FD63659CE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611560" y="1556792"/>
            <a:ext cx="7999040" cy="8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</a:pPr>
            <a:r>
              <a:rPr lang="de-AT" sz="2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Die Rechengeschwindigkeit ist von der Taktfrequenz abhängig! 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</a:pPr>
            <a:r>
              <a:rPr lang="de-AT" sz="2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Die Taktfrequenz wird in Gigahertz (Ghz) angegeben</a:t>
            </a:r>
          </a:p>
        </p:txBody>
      </p:sp>
      <p:pic>
        <p:nvPicPr>
          <p:cNvPr id="3075" name="Picture 3" descr="C:\Users\Christian\Documents\My Dropbox\Easy4me (1)\_FTP_Easy4Me_Neu\workfiles\images\cpu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86751"/>
            <a:ext cx="2114550" cy="2409825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046590" y="2833272"/>
            <a:ext cx="1944216" cy="7047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/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CPU</a:t>
            </a:r>
            <a:br>
              <a:rPr lang="en-GB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entral 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rocessing 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nit</a:t>
            </a:r>
          </a:p>
        </p:txBody>
      </p:sp>
      <p:sp>
        <p:nvSpPr>
          <p:cNvPr id="12" name="Rechteck 11"/>
          <p:cNvSpPr/>
          <p:nvPr/>
        </p:nvSpPr>
        <p:spPr>
          <a:xfrm>
            <a:off x="7039810" y="3676788"/>
            <a:ext cx="1950996" cy="676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/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Prozessorkühler 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mit Ventilator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899822" y="3328377"/>
            <a:ext cx="3506033" cy="2291798"/>
            <a:chOff x="899822" y="3328377"/>
            <a:chExt cx="3506033" cy="2291798"/>
          </a:xfrm>
        </p:grpSpPr>
        <p:pic>
          <p:nvPicPr>
            <p:cNvPr id="4098" name="Picture 2" descr="C:\Users\user\Dropbox\Easy4me\_FTP_Easy4Me_Neu\workfiles\images\corei7-unten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330175">
              <a:off x="2774193" y="3328377"/>
              <a:ext cx="1631662" cy="1694639"/>
            </a:xfrm>
            <a:prstGeom prst="rect">
              <a:avLst/>
            </a:prstGeom>
            <a:noFill/>
            <a:effectLst>
              <a:outerShdw blurRad="228600" dist="165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user\Dropbox\Easy4me\_FTP_Easy4Me_Neu\workfiles\images\core7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70063">
              <a:off x="899822" y="3813154"/>
              <a:ext cx="2124548" cy="1807021"/>
            </a:xfrm>
            <a:prstGeom prst="rect">
              <a:avLst/>
            </a:prstGeom>
            <a:noFill/>
            <a:effectLst>
              <a:outerShdw blurRad="228600" dist="165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19100" y="332655"/>
            <a:ext cx="8229600" cy="1573931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dirty="0"/>
              <a:t>Hauptspeicher – RAM Arbeitsspeicher</a:t>
            </a:r>
          </a:p>
        </p:txBody>
      </p:sp>
      <p:sp>
        <p:nvSpPr>
          <p:cNvPr id="13315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1CC9B7D2-6787-4D3A-B35A-9D08964E066A}" type="slidenum">
              <a:rPr lang="en-GB">
                <a:solidFill>
                  <a:srgbClr val="000000"/>
                </a:solidFill>
              </a:rPr>
              <a:pPr eaLnBrk="1" hangingPunct="1"/>
              <a:t>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1524000" y="2060848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500"/>
              </a:spcBef>
              <a:buClr>
                <a:srgbClr val="FF3300"/>
              </a:buClr>
            </a:pP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en-GB" sz="2400" dirty="0">
                <a:solidFill>
                  <a:srgbClr val="000000"/>
                </a:solidFill>
              </a:rPr>
              <a:t>andom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GB" sz="2400" dirty="0">
                <a:solidFill>
                  <a:srgbClr val="000000"/>
                </a:solidFill>
              </a:rPr>
              <a:t>ccess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GB" sz="2400" dirty="0">
                <a:solidFill>
                  <a:srgbClr val="000000"/>
                </a:solidFill>
              </a:rPr>
              <a:t>emory</a:t>
            </a: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611560" y="4354661"/>
            <a:ext cx="7992888" cy="16077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spcBef>
                <a:spcPts val="1125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de-AT" sz="2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Der Hauptspeicher wird in Gigabyte angegeben – aktuell: ab 4 GB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1125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de-AT" sz="2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Auf RAM können Daten gelesen und gespeichert werden.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1125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de-AT" sz="2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Wird die Stromversorgung unterbrochen, geht der Inhalt des Hauptspeichers verloren!</a:t>
            </a:r>
          </a:p>
        </p:txBody>
      </p:sp>
      <p:pic>
        <p:nvPicPr>
          <p:cNvPr id="4098" name="Picture 2" descr="C:\Users\Christian\Documents\My Dropbox\Easy4me (1)\_FTP_Easy4Me_Neu\workfiles\images\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4968552" cy="1250512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541</Words>
  <Application>Microsoft Office PowerPoint</Application>
  <PresentationFormat>Bildschirmpräsentation (4:3)</PresentationFormat>
  <Paragraphs>150</Paragraphs>
  <Slides>17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Courier New</vt:lpstr>
      <vt:lpstr>Palatino Linotype</vt:lpstr>
      <vt:lpstr>Times New Roman</vt:lpstr>
      <vt:lpstr>Wingdings</vt:lpstr>
      <vt:lpstr>Executive</vt:lpstr>
      <vt:lpstr>Hardware</vt:lpstr>
      <vt:lpstr>Computertypen und Mobilgeräte</vt:lpstr>
      <vt:lpstr>Peripheriegeräte</vt:lpstr>
      <vt:lpstr>Peripheriegeräte</vt:lpstr>
      <vt:lpstr>PowerPoint-Präsentation</vt:lpstr>
      <vt:lpstr>Computer / Zentraleinheit</vt:lpstr>
      <vt:lpstr>Hauptplatine / Mainboard / Motherboard</vt:lpstr>
      <vt:lpstr>Prozessor (CPU)‏</vt:lpstr>
      <vt:lpstr>Hauptspeicher – RAM Arbeitsspeicher</vt:lpstr>
      <vt:lpstr>Festplatte</vt:lpstr>
      <vt:lpstr>Externe Speichermedien</vt:lpstr>
      <vt:lpstr>Drucker</vt:lpstr>
      <vt:lpstr>Scanner</vt:lpstr>
      <vt:lpstr>Speichergrößen</vt:lpstr>
      <vt:lpstr>Welche Speichergröße passt?</vt:lpstr>
      <vt:lpstr>Welche Speichergröße passt zu welchem Speichermedium?</vt:lpstr>
      <vt:lpstr>Wie viel Platz braucht 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</dc:title>
  <dc:creator>user</dc:creator>
  <cp:lastModifiedBy>ZHU Jonathan</cp:lastModifiedBy>
  <cp:revision>137</cp:revision>
  <dcterms:modified xsi:type="dcterms:W3CDTF">2024-03-07T15:44:54Z</dcterms:modified>
</cp:coreProperties>
</file>